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0380-A2AB-4CC5-B8A4-E26E7EE0C13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C64B0-9ED4-4A20-95B6-1F6E9C11F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565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0380-A2AB-4CC5-B8A4-E26E7EE0C13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C64B0-9ED4-4A20-95B6-1F6E9C11F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499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0380-A2AB-4CC5-B8A4-E26E7EE0C13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C64B0-9ED4-4A20-95B6-1F6E9C11F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621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0380-A2AB-4CC5-B8A4-E26E7EE0C13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C64B0-9ED4-4A20-95B6-1F6E9C11F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515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0380-A2AB-4CC5-B8A4-E26E7EE0C13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C64B0-9ED4-4A20-95B6-1F6E9C11F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771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0380-A2AB-4CC5-B8A4-E26E7EE0C13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C64B0-9ED4-4A20-95B6-1F6E9C11F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082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0380-A2AB-4CC5-B8A4-E26E7EE0C13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C64B0-9ED4-4A20-95B6-1F6E9C11F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685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0380-A2AB-4CC5-B8A4-E26E7EE0C13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C64B0-9ED4-4A20-95B6-1F6E9C11F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402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0380-A2AB-4CC5-B8A4-E26E7EE0C13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C64B0-9ED4-4A20-95B6-1F6E9C11F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45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0380-A2AB-4CC5-B8A4-E26E7EE0C13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C64B0-9ED4-4A20-95B6-1F6E9C11F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495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0380-A2AB-4CC5-B8A4-E26E7EE0C13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C64B0-9ED4-4A20-95B6-1F6E9C11F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540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B0380-A2AB-4CC5-B8A4-E26E7EE0C13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C64B0-9ED4-4A20-95B6-1F6E9C11F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134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&#1052;&#1091;&#1088;&#1072;&#1090;\Desktop\&#1072;&#1089;&#1090;&#1072;&#1085;&#1072;\&#1082;&#1085;&#1080;&#1075;&#1080;\&#1087;&#1086;&#1089;&#1086;&#1073;&#1080;&#1077;%20&#1076;&#1086;&#1088;&#1086;&#1078;&#1085;&#1080;&#1082;&#1072;\&#1055;&#1086;&#1089;&#1086;&#1073;&#1080;&#1077;%20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/>
            <a:r>
              <a:rPr lang="ru-RU" altLang="ru-RU" sz="2800" smtClean="0">
                <a:solidFill>
                  <a:schemeClr val="tx1"/>
                </a:solidFill>
                <a:latin typeface="Century Gothic" panose="020B0502020202020204" pitchFamily="34" charset="0"/>
              </a:rPr>
              <a:t>Температура смеси при отгрузке потребителю</a:t>
            </a:r>
          </a:p>
        </p:txBody>
      </p:sp>
      <p:sp>
        <p:nvSpPr>
          <p:cNvPr id="27651" name="Line 293"/>
          <p:cNvSpPr>
            <a:spLocks noChangeShapeType="1"/>
          </p:cNvSpPr>
          <p:nvPr/>
        </p:nvSpPr>
        <p:spPr bwMode="auto">
          <a:xfrm>
            <a:off x="1811338" y="24876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7836" name="Group 428"/>
          <p:cNvGraphicFramePr>
            <a:graphicFrameLocks noGrp="1"/>
          </p:cNvGraphicFramePr>
          <p:nvPr/>
        </p:nvGraphicFramePr>
        <p:xfrm>
          <a:off x="457200" y="1600200"/>
          <a:ext cx="7848600" cy="3543304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49212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Вид смеси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Температура смеси, °С, в зависимости от показателя битума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глубины проникания иглы при 25°С, 0,1 мм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условной вязкости по вискозиметру с отверстием 5 мм при 60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  <a:sym typeface="Symbol" pitchFamily="18" charset="2"/>
                        </a:rPr>
                        <a:t>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С, с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2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40...60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61...90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91...130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131...200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201...300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70...130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121...200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7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Горячая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От 150 до 160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От 145 до 155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От 140 до 150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От 130 до 140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От 120 до 130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От 110 до 120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2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Холодная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От 80 до 100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От 100 до 120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7695" name="Rectangle 425"/>
          <p:cNvSpPr>
            <a:spLocks noChangeArrowheads="1"/>
          </p:cNvSpPr>
          <p:nvPr/>
        </p:nvSpPr>
        <p:spPr bwMode="auto">
          <a:xfrm>
            <a:off x="304800" y="5360988"/>
            <a:ext cx="88392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180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 i="1">
                <a:latin typeface="Century Gothic" panose="020B0502020202020204" pitchFamily="34" charset="0"/>
                <a:cs typeface="Times New Roman" panose="02020603050405020304" pitchFamily="18" charset="0"/>
              </a:rPr>
              <a:t>Примечания:</a:t>
            </a:r>
            <a:endParaRPr lang="ru-RU" altLang="ru-RU" sz="1200">
              <a:latin typeface="Century Gothic" panose="020B0502020202020204" pitchFamily="34" charset="0"/>
            </a:endParaRPr>
          </a:p>
          <a:p>
            <a:r>
              <a:rPr lang="ru-RU" altLang="ru-RU" sz="1200" i="1">
                <a:latin typeface="Century Gothic" panose="020B0502020202020204" pitchFamily="34" charset="0"/>
                <a:cs typeface="Times New Roman" panose="02020603050405020304" pitchFamily="18" charset="0"/>
              </a:rPr>
              <a:t>1.</a:t>
            </a:r>
            <a:r>
              <a:rPr lang="ru-RU" altLang="ru-RU" sz="1200" b="1" i="1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200" i="1">
                <a:latin typeface="Century Gothic" panose="020B0502020202020204" pitchFamily="34" charset="0"/>
                <a:cs typeface="Times New Roman" panose="02020603050405020304" pitchFamily="18" charset="0"/>
              </a:rPr>
              <a:t>При использовании ПАВ и активированных минеральных порошков допускается снижать температуру горячих смесей на 20</a:t>
            </a:r>
            <a:r>
              <a:rPr lang="ru-RU" altLang="ru-RU" sz="1200" i="1">
                <a:latin typeface="Century Gothic" panose="020B0502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ru-RU" altLang="ru-RU" sz="1200" i="1">
                <a:latin typeface="Century Gothic" panose="020B0502020202020204" pitchFamily="34" charset="0"/>
                <a:cs typeface="Times New Roman" panose="02020603050405020304" pitchFamily="18" charset="0"/>
              </a:rPr>
              <a:t>С</a:t>
            </a:r>
            <a:endParaRPr lang="ru-RU" altLang="ru-RU" sz="1200">
              <a:latin typeface="Century Gothic" panose="020B0502020202020204" pitchFamily="34" charset="0"/>
              <a:sym typeface="Symbol" panose="05050102010706020507" pitchFamily="18" charset="2"/>
            </a:endParaRPr>
          </a:p>
          <a:p>
            <a:r>
              <a:rPr lang="ru-RU" altLang="ru-RU" sz="1200" i="1">
                <a:latin typeface="Century Gothic" panose="020B0502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2. Для высокоплотных асфальтобетонов и асфальтобетонов на полимерно-битумных вяжущих допускается увеличивать температуру готовых смесей на 20</a:t>
            </a:r>
            <a:r>
              <a:rPr lang="ru-RU" altLang="ru-RU" sz="1200" i="1">
                <a:latin typeface="Century Gothic" panose="020B0502020202020204" pitchFamily="34" charset="0"/>
                <a:cs typeface="Times New Roman" panose="02020603050405020304" pitchFamily="18" charset="0"/>
              </a:rPr>
              <a:t>С.</a:t>
            </a:r>
            <a:endParaRPr lang="ru-RU" altLang="ru-RU" sz="1200" i="1">
              <a:latin typeface="Century Gothic" panose="020B0502020202020204" pitchFamily="34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02160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914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400" smtClean="0">
                <a:latin typeface="Century Gothic" panose="020B0502020202020204" pitchFamily="34" charset="0"/>
              </a:rPr>
              <a:t>Условия для устройства асфальтобетонных покрытий</a:t>
            </a:r>
            <a:br>
              <a:rPr lang="ru-RU" altLang="ru-RU" sz="2400" smtClean="0">
                <a:latin typeface="Century Gothic" panose="020B0502020202020204" pitchFamily="34" charset="0"/>
              </a:rPr>
            </a:br>
            <a:endParaRPr lang="ru-RU" altLang="ru-RU" sz="2400" smtClean="0">
              <a:latin typeface="Century Gothic" panose="020B0502020202020204" pitchFamily="34" charset="0"/>
            </a:endParaRPr>
          </a:p>
        </p:txBody>
      </p:sp>
      <p:pic>
        <p:nvPicPr>
          <p:cNvPr id="2867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8001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722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/>
          <p:cNvSpPr>
            <a:spLocks noChangeArrowheads="1"/>
          </p:cNvSpPr>
          <p:nvPr/>
        </p:nvSpPr>
        <p:spPr bwMode="auto">
          <a:xfrm>
            <a:off x="-976313" y="2419350"/>
            <a:ext cx="9144001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pic>
        <p:nvPicPr>
          <p:cNvPr id="29699" name="Picture 4" descr="C:\Users\Мурат\Desktop\астана\книги\пособие дорожника\Пособие 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14400"/>
            <a:ext cx="7140575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381000" y="4343400"/>
            <a:ext cx="82296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i="1">
                <a:latin typeface="Century Gothic" panose="020B0502020202020204" pitchFamily="34" charset="0"/>
                <a:cs typeface="Times New Roman" panose="02020603050405020304" pitchFamily="18" charset="0"/>
              </a:rPr>
              <a:t>Технологическая схема устройства двухслойного асфальтобетонного покрытия на проектную ширину при работе в одну смену:</a:t>
            </a:r>
            <a:br>
              <a:rPr lang="ru-RU" altLang="ru-RU" i="1">
                <a:latin typeface="Century Gothic" panose="020B0502020202020204" pitchFamily="34" charset="0"/>
                <a:cs typeface="Times New Roman" panose="02020603050405020304" pitchFamily="18" charset="0"/>
              </a:rPr>
            </a:br>
            <a:r>
              <a:rPr lang="ru-RU" altLang="ru-RU" i="1">
                <a:latin typeface="Century Gothic" panose="020B0502020202020204" pitchFamily="34" charset="0"/>
                <a:cs typeface="Times New Roman" panose="02020603050405020304" pitchFamily="18" charset="0"/>
              </a:rPr>
              <a:t>1 - автомобиль-самосвал; 2 - асфальтоукладчик; 3 - каток на пневматических шинах; 4 - каток тяжелый гладковальцовый массой 11-18 т; 5 - поливомоечная машина</a:t>
            </a:r>
            <a:endParaRPr lang="ru-RU" altLang="ru-RU" i="1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27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98" name="Group 118"/>
          <p:cNvGraphicFramePr>
            <a:graphicFrameLocks noGrp="1"/>
          </p:cNvGraphicFramePr>
          <p:nvPr/>
        </p:nvGraphicFramePr>
        <p:xfrm>
          <a:off x="685800" y="914400"/>
          <a:ext cx="8077200" cy="5242380"/>
        </p:xfrm>
        <a:graphic>
          <a:graphicData uri="http://schemas.openxmlformats.org/drawingml/2006/table">
            <a:tbl>
              <a:tblPr/>
              <a:tblGrid>
                <a:gridCol w="1895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5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6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Контролируемый параметр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Конструктивный элемент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Допуски при приемке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76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Поперечный уклон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Все виды слоев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Не более 10 % результатов определений могут иметь отклонения от проектных значений от -0,015 до +0,030, остальные до ±0,010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767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Ровность (просвет под 3-метровой рейкой)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Основания щебеночные и из тощего бетона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Не более 5 % результатов определений могут иметь значения просветов в пределах до 20 мм, остальные - до 10 мм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47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Нижележащие слои из асфальтобетона и монолитного цементобетона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Не более 5 % результатов определений могут иметь значения просветов в пределах до 10 мм, остальные - до 5 мм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476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Разница в уровне поверхности шва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Монолитные цементобетонные основания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Не более 20 % результатов определений могут иметь значения в пределах до 10 мм, остальные - до 3 мм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476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Превышение граней смежных плит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Сборные цементобетонные основания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Не более 20 % результатов определений могут иметь значения в пределах до 10 мм, остальные </a:t>
                      </a: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до 5 мм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2483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>
                <a:solidFill>
                  <a:schemeClr val="tx1"/>
                </a:solidFill>
                <a:latin typeface="Century Gothic" pitchFamily="34" charset="0"/>
              </a:rPr>
              <a:t>Минимальная температура асфальтобетонной смеси при укладке</a:t>
            </a:r>
            <a:r>
              <a:rPr lang="ru-RU" dirty="0">
                <a:solidFill>
                  <a:schemeClr val="tx1"/>
                </a:solidFill>
                <a:latin typeface="Century Gothic" pitchFamily="34" charset="0"/>
              </a:rPr>
              <a:t> </a:t>
            </a:r>
          </a:p>
        </p:txBody>
      </p:sp>
      <p:graphicFrame>
        <p:nvGraphicFramePr>
          <p:cNvPr id="21896" name="Group 392"/>
          <p:cNvGraphicFramePr>
            <a:graphicFrameLocks noGrp="1"/>
          </p:cNvGraphicFramePr>
          <p:nvPr/>
        </p:nvGraphicFramePr>
        <p:xfrm>
          <a:off x="533400" y="2057400"/>
          <a:ext cx="8305800" cy="4368801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8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4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5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Толщина слоя, см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Марка битума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Температура воздуха, °С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5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30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15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-5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-10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5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До 5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БН, БНД 40/60, 60/90, 90/130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115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120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125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135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130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110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135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145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140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150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145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155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2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5...10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То же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110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115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120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120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125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125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130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130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135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135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140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9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До 5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БН, БНД 130/200, 200/300, СГ 130/200, МГ 130/200, 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90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95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105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110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115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110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120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115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125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120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130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125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135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2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5...10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То же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90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95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90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95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105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110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115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110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115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115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125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120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130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842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229600" cy="838200"/>
          </a:xfrm>
        </p:spPr>
        <p:txBody>
          <a:bodyPr/>
          <a:lstStyle/>
          <a:p>
            <a:pPr algn="ctr" eaLnBrk="1" hangingPunct="1"/>
            <a:r>
              <a:rPr lang="ru-RU" altLang="ru-RU" sz="2800" i="1" smtClean="0">
                <a:latin typeface="Century Gothic" panose="020B0502020202020204" pitchFamily="34" charset="0"/>
              </a:rPr>
              <a:t>Рекомендуемая температура смесей</a:t>
            </a:r>
          </a:p>
        </p:txBody>
      </p:sp>
      <p:graphicFrame>
        <p:nvGraphicFramePr>
          <p:cNvPr id="22650" name="Group 122"/>
          <p:cNvGraphicFramePr>
            <a:graphicFrameLocks noGrp="1"/>
          </p:cNvGraphicFramePr>
          <p:nvPr/>
        </p:nvGraphicFramePr>
        <p:xfrm>
          <a:off x="533400" y="1219200"/>
          <a:ext cx="8229600" cy="5481638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8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94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21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43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Вид смеси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Марка битума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Температура смеси в начале уплотнения °С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3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высокоплотный, плотный асфальтобетон типов А и Б, пористый и высокопористый асфальтобетон с содержанием щебня (гравия) более 40 %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плотный асфальтобетон типов В, Г и Д, пористый и высокопористый асфальт с содержанием щебня (гравия) менее 40 % массы и высокопористый песчаный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3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Горя-чая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БНД 40/60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БНД 60/90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БНД 90/130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БН 60/90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БН 90/130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120...160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100...130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69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БНД 130/200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БНД 200/300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БН 130/200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БН 200/300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100...140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80...110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8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 </a:t>
                      </a: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СГ 130/200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МГ 130/200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70...110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4058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535</Words>
  <Application>Microsoft Office PowerPoint</Application>
  <PresentationFormat>Экран (4:3)</PresentationFormat>
  <Paragraphs>154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Symbol</vt:lpstr>
      <vt:lpstr>Times New Roman</vt:lpstr>
      <vt:lpstr>Тема Office</vt:lpstr>
      <vt:lpstr>Температура смеси при отгрузке потребителю</vt:lpstr>
      <vt:lpstr>Условия для устройства асфальтобетонных покрытий </vt:lpstr>
      <vt:lpstr>Презентация PowerPoint</vt:lpstr>
      <vt:lpstr>Презентация PowerPoint</vt:lpstr>
      <vt:lpstr>Минимальная температура асфальтобетонной смеси при укладке </vt:lpstr>
      <vt:lpstr>Рекомендуемая температура смесей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Температура смеси при отгрузке потребителю</dc:title>
  <dc:creator>Bakytbek</dc:creator>
  <cp:lastModifiedBy>Bakytbek</cp:lastModifiedBy>
  <cp:revision>1</cp:revision>
  <dcterms:created xsi:type="dcterms:W3CDTF">2021-01-29T11:10:40Z</dcterms:created>
  <dcterms:modified xsi:type="dcterms:W3CDTF">2021-01-29T11:11:34Z</dcterms:modified>
</cp:coreProperties>
</file>